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
      <p:font typeface="Merriweather"/>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bold.fntdata"/><Relationship Id="rId30" Type="http://schemas.openxmlformats.org/officeDocument/2006/relationships/font" Target="fonts/Merriweather-regular.fntdata"/><Relationship Id="rId11" Type="http://schemas.openxmlformats.org/officeDocument/2006/relationships/slide" Target="slides/slide6.xml"/><Relationship Id="rId33" Type="http://schemas.openxmlformats.org/officeDocument/2006/relationships/font" Target="fonts/Merriweather-boldItalic.fntdata"/><Relationship Id="rId10" Type="http://schemas.openxmlformats.org/officeDocument/2006/relationships/slide" Target="slides/slide5.xml"/><Relationship Id="rId32" Type="http://schemas.openxmlformats.org/officeDocument/2006/relationships/font" Target="fonts/Merriweather-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255c6ce8be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255c6ce8be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255c6ce6d3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255c6ce6d3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a1a614c3c3_1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a1a614c3c3_1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256c8183e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256c8183e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256c8183e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256c8183e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256c8183e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256c8183e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255c6ce6d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255c6ce6d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255c6ce6d3_6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255c6ce6d3_6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28336ec4c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28336ec4c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255c6ce6d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255c6ce6d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256c8183e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256c8183e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322c481a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322c481a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255c6ce6d3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255c6ce6d3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255c6ce6d3_8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255c6ce6d3_8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256c8183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256c8183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256c8183e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256c8183e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255c6ce6d3_1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255c6ce6d3_1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255c6ce6d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255c6ce6d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2241f3ba6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2241f3ba6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2"/>
              </a:buClr>
              <a:buSzPts val="1600"/>
              <a:buNone/>
              <a:defRPr sz="1600">
                <a:solidFill>
                  <a:schemeClr val="lt2"/>
                </a:solidFill>
              </a:defRPr>
            </a:lvl1pPr>
            <a:lvl2pPr lvl="1" rtl="0">
              <a:lnSpc>
                <a:spcPct val="100000"/>
              </a:lnSpc>
              <a:spcBef>
                <a:spcPts val="0"/>
              </a:spcBef>
              <a:spcAft>
                <a:spcPts val="0"/>
              </a:spcAft>
              <a:buClr>
                <a:schemeClr val="lt2"/>
              </a:buClr>
              <a:buSzPts val="1600"/>
              <a:buNone/>
              <a:defRPr sz="1600">
                <a:solidFill>
                  <a:schemeClr val="lt2"/>
                </a:solidFill>
              </a:defRPr>
            </a:lvl2pPr>
            <a:lvl3pPr lvl="2" rtl="0">
              <a:lnSpc>
                <a:spcPct val="100000"/>
              </a:lnSpc>
              <a:spcBef>
                <a:spcPts val="0"/>
              </a:spcBef>
              <a:spcAft>
                <a:spcPts val="0"/>
              </a:spcAft>
              <a:buClr>
                <a:schemeClr val="lt2"/>
              </a:buClr>
              <a:buSzPts val="1600"/>
              <a:buNone/>
              <a:defRPr sz="1600">
                <a:solidFill>
                  <a:schemeClr val="lt2"/>
                </a:solidFill>
              </a:defRPr>
            </a:lvl3pPr>
            <a:lvl4pPr lvl="3" rtl="0">
              <a:lnSpc>
                <a:spcPct val="100000"/>
              </a:lnSpc>
              <a:spcBef>
                <a:spcPts val="0"/>
              </a:spcBef>
              <a:spcAft>
                <a:spcPts val="0"/>
              </a:spcAft>
              <a:buClr>
                <a:schemeClr val="lt2"/>
              </a:buClr>
              <a:buSzPts val="1600"/>
              <a:buNone/>
              <a:defRPr sz="1600">
                <a:solidFill>
                  <a:schemeClr val="lt2"/>
                </a:solidFill>
              </a:defRPr>
            </a:lvl4pPr>
            <a:lvl5pPr lvl="4" rtl="0">
              <a:lnSpc>
                <a:spcPct val="100000"/>
              </a:lnSpc>
              <a:spcBef>
                <a:spcPts val="0"/>
              </a:spcBef>
              <a:spcAft>
                <a:spcPts val="0"/>
              </a:spcAft>
              <a:buClr>
                <a:schemeClr val="lt2"/>
              </a:buClr>
              <a:buSzPts val="1600"/>
              <a:buNone/>
              <a:defRPr sz="1600">
                <a:solidFill>
                  <a:schemeClr val="lt2"/>
                </a:solidFill>
              </a:defRPr>
            </a:lvl5pPr>
            <a:lvl6pPr lvl="5" rtl="0">
              <a:lnSpc>
                <a:spcPct val="100000"/>
              </a:lnSpc>
              <a:spcBef>
                <a:spcPts val="0"/>
              </a:spcBef>
              <a:spcAft>
                <a:spcPts val="0"/>
              </a:spcAft>
              <a:buClr>
                <a:schemeClr val="lt2"/>
              </a:buClr>
              <a:buSzPts val="1600"/>
              <a:buNone/>
              <a:defRPr sz="1600">
                <a:solidFill>
                  <a:schemeClr val="lt2"/>
                </a:solidFill>
              </a:defRPr>
            </a:lvl6pPr>
            <a:lvl7pPr lvl="6" rtl="0">
              <a:lnSpc>
                <a:spcPct val="100000"/>
              </a:lnSpc>
              <a:spcBef>
                <a:spcPts val="0"/>
              </a:spcBef>
              <a:spcAft>
                <a:spcPts val="0"/>
              </a:spcAft>
              <a:buClr>
                <a:schemeClr val="lt2"/>
              </a:buClr>
              <a:buSzPts val="1600"/>
              <a:buNone/>
              <a:defRPr sz="1600">
                <a:solidFill>
                  <a:schemeClr val="lt2"/>
                </a:solidFill>
              </a:defRPr>
            </a:lvl7pPr>
            <a:lvl8pPr lvl="7" rtl="0">
              <a:lnSpc>
                <a:spcPct val="100000"/>
              </a:lnSpc>
              <a:spcBef>
                <a:spcPts val="0"/>
              </a:spcBef>
              <a:spcAft>
                <a:spcPts val="0"/>
              </a:spcAft>
              <a:buClr>
                <a:schemeClr val="lt2"/>
              </a:buClr>
              <a:buSzPts val="1600"/>
              <a:buNone/>
              <a:defRPr sz="1600">
                <a:solidFill>
                  <a:schemeClr val="lt2"/>
                </a:solidFill>
              </a:defRPr>
            </a:lvl8pPr>
            <a:lvl9pPr lvl="8" rtl="0">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10000"/>
              <a:buNone/>
              <a:defRPr sz="10000">
                <a:solidFill>
                  <a:schemeClr val="lt1"/>
                </a:solidFill>
              </a:defRPr>
            </a:lvl1pPr>
            <a:lvl2pPr lvl="1" rtl="0">
              <a:spcBef>
                <a:spcPts val="0"/>
              </a:spcBef>
              <a:spcAft>
                <a:spcPts val="0"/>
              </a:spcAft>
              <a:buClr>
                <a:schemeClr val="lt1"/>
              </a:buClr>
              <a:buSzPts val="10000"/>
              <a:buNone/>
              <a:defRPr sz="10000">
                <a:solidFill>
                  <a:schemeClr val="lt1"/>
                </a:solidFill>
              </a:defRPr>
            </a:lvl2pPr>
            <a:lvl3pPr lvl="2" rtl="0">
              <a:spcBef>
                <a:spcPts val="0"/>
              </a:spcBef>
              <a:spcAft>
                <a:spcPts val="0"/>
              </a:spcAft>
              <a:buClr>
                <a:schemeClr val="lt1"/>
              </a:buClr>
              <a:buSzPts val="10000"/>
              <a:buNone/>
              <a:defRPr sz="10000">
                <a:solidFill>
                  <a:schemeClr val="lt1"/>
                </a:solidFill>
              </a:defRPr>
            </a:lvl3pPr>
            <a:lvl4pPr lvl="3" rtl="0">
              <a:spcBef>
                <a:spcPts val="0"/>
              </a:spcBef>
              <a:spcAft>
                <a:spcPts val="0"/>
              </a:spcAft>
              <a:buClr>
                <a:schemeClr val="lt1"/>
              </a:buClr>
              <a:buSzPts val="10000"/>
              <a:buNone/>
              <a:defRPr sz="10000">
                <a:solidFill>
                  <a:schemeClr val="lt1"/>
                </a:solidFill>
              </a:defRPr>
            </a:lvl4pPr>
            <a:lvl5pPr lvl="4" rtl="0">
              <a:spcBef>
                <a:spcPts val="0"/>
              </a:spcBef>
              <a:spcAft>
                <a:spcPts val="0"/>
              </a:spcAft>
              <a:buClr>
                <a:schemeClr val="lt1"/>
              </a:buClr>
              <a:buSzPts val="10000"/>
              <a:buNone/>
              <a:defRPr sz="10000">
                <a:solidFill>
                  <a:schemeClr val="lt1"/>
                </a:solidFill>
              </a:defRPr>
            </a:lvl5pPr>
            <a:lvl6pPr lvl="5" rtl="0">
              <a:spcBef>
                <a:spcPts val="0"/>
              </a:spcBef>
              <a:spcAft>
                <a:spcPts val="0"/>
              </a:spcAft>
              <a:buClr>
                <a:schemeClr val="lt1"/>
              </a:buClr>
              <a:buSzPts val="10000"/>
              <a:buNone/>
              <a:defRPr sz="10000">
                <a:solidFill>
                  <a:schemeClr val="lt1"/>
                </a:solidFill>
              </a:defRPr>
            </a:lvl6pPr>
            <a:lvl7pPr lvl="6" rtl="0">
              <a:spcBef>
                <a:spcPts val="0"/>
              </a:spcBef>
              <a:spcAft>
                <a:spcPts val="0"/>
              </a:spcAft>
              <a:buClr>
                <a:schemeClr val="lt1"/>
              </a:buClr>
              <a:buSzPts val="10000"/>
              <a:buNone/>
              <a:defRPr sz="10000">
                <a:solidFill>
                  <a:schemeClr val="lt1"/>
                </a:solidFill>
              </a:defRPr>
            </a:lvl7pPr>
            <a:lvl8pPr lvl="7" rtl="0">
              <a:spcBef>
                <a:spcPts val="0"/>
              </a:spcBef>
              <a:spcAft>
                <a:spcPts val="0"/>
              </a:spcAft>
              <a:buClr>
                <a:schemeClr val="lt1"/>
              </a:buClr>
              <a:buSzPts val="10000"/>
              <a:buNone/>
              <a:defRPr sz="10000">
                <a:solidFill>
                  <a:schemeClr val="lt1"/>
                </a:solidFill>
              </a:defRPr>
            </a:lvl8pPr>
            <a:lvl9pPr lvl="8" rtl="0">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accent2"/>
              </a:buClr>
              <a:buSzPts val="1600"/>
              <a:buNone/>
              <a:defRPr sz="1600">
                <a:solidFill>
                  <a:schemeClr val="accent2"/>
                </a:solidFill>
              </a:defRPr>
            </a:lvl1pPr>
            <a:lvl2pPr lvl="1" rtl="0">
              <a:lnSpc>
                <a:spcPct val="100000"/>
              </a:lnSpc>
              <a:spcBef>
                <a:spcPts val="0"/>
              </a:spcBef>
              <a:spcAft>
                <a:spcPts val="0"/>
              </a:spcAft>
              <a:buClr>
                <a:schemeClr val="accent2"/>
              </a:buClr>
              <a:buSzPts val="1600"/>
              <a:buNone/>
              <a:defRPr sz="1600">
                <a:solidFill>
                  <a:schemeClr val="accent2"/>
                </a:solidFill>
              </a:defRPr>
            </a:lvl2pPr>
            <a:lvl3pPr lvl="2" rtl="0">
              <a:lnSpc>
                <a:spcPct val="100000"/>
              </a:lnSpc>
              <a:spcBef>
                <a:spcPts val="0"/>
              </a:spcBef>
              <a:spcAft>
                <a:spcPts val="0"/>
              </a:spcAft>
              <a:buClr>
                <a:schemeClr val="accent2"/>
              </a:buClr>
              <a:buSzPts val="1600"/>
              <a:buNone/>
              <a:defRPr sz="1600">
                <a:solidFill>
                  <a:schemeClr val="accent2"/>
                </a:solidFill>
              </a:defRPr>
            </a:lvl3pPr>
            <a:lvl4pPr lvl="3" rtl="0">
              <a:lnSpc>
                <a:spcPct val="100000"/>
              </a:lnSpc>
              <a:spcBef>
                <a:spcPts val="0"/>
              </a:spcBef>
              <a:spcAft>
                <a:spcPts val="0"/>
              </a:spcAft>
              <a:buClr>
                <a:schemeClr val="accent2"/>
              </a:buClr>
              <a:buSzPts val="1600"/>
              <a:buNone/>
              <a:defRPr sz="1600">
                <a:solidFill>
                  <a:schemeClr val="accent2"/>
                </a:solidFill>
              </a:defRPr>
            </a:lvl4pPr>
            <a:lvl5pPr lvl="4" rtl="0">
              <a:lnSpc>
                <a:spcPct val="100000"/>
              </a:lnSpc>
              <a:spcBef>
                <a:spcPts val="0"/>
              </a:spcBef>
              <a:spcAft>
                <a:spcPts val="0"/>
              </a:spcAft>
              <a:buClr>
                <a:schemeClr val="accent2"/>
              </a:buClr>
              <a:buSzPts val="1600"/>
              <a:buNone/>
              <a:defRPr sz="1600">
                <a:solidFill>
                  <a:schemeClr val="accent2"/>
                </a:solidFill>
              </a:defRPr>
            </a:lvl5pPr>
            <a:lvl6pPr lvl="5" rtl="0">
              <a:lnSpc>
                <a:spcPct val="100000"/>
              </a:lnSpc>
              <a:spcBef>
                <a:spcPts val="0"/>
              </a:spcBef>
              <a:spcAft>
                <a:spcPts val="0"/>
              </a:spcAft>
              <a:buClr>
                <a:schemeClr val="accent2"/>
              </a:buClr>
              <a:buSzPts val="1600"/>
              <a:buNone/>
              <a:defRPr sz="1600">
                <a:solidFill>
                  <a:schemeClr val="accent2"/>
                </a:solidFill>
              </a:defRPr>
            </a:lvl6pPr>
            <a:lvl7pPr lvl="6" rtl="0">
              <a:lnSpc>
                <a:spcPct val="100000"/>
              </a:lnSpc>
              <a:spcBef>
                <a:spcPts val="0"/>
              </a:spcBef>
              <a:spcAft>
                <a:spcPts val="0"/>
              </a:spcAft>
              <a:buClr>
                <a:schemeClr val="accent2"/>
              </a:buClr>
              <a:buSzPts val="1600"/>
              <a:buNone/>
              <a:defRPr sz="1600">
                <a:solidFill>
                  <a:schemeClr val="accent2"/>
                </a:solidFill>
              </a:defRPr>
            </a:lvl7pPr>
            <a:lvl8pPr lvl="7" rtl="0">
              <a:lnSpc>
                <a:spcPct val="100000"/>
              </a:lnSpc>
              <a:spcBef>
                <a:spcPts val="0"/>
              </a:spcBef>
              <a:spcAft>
                <a:spcPts val="0"/>
              </a:spcAft>
              <a:buClr>
                <a:schemeClr val="accent2"/>
              </a:buClr>
              <a:buSzPts val="1600"/>
              <a:buNone/>
              <a:defRPr sz="1600">
                <a:solidFill>
                  <a:schemeClr val="accent2"/>
                </a:solidFill>
              </a:defRPr>
            </a:lvl8pPr>
            <a:lvl9pPr lvl="8" rtl="0">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latin typeface="Roboto"/>
                <a:ea typeface="Roboto"/>
                <a:cs typeface="Roboto"/>
                <a:sym typeface="Roboto"/>
              </a:defRPr>
            </a:lvl1pPr>
            <a:lvl2pPr lvl="1" rtl="0" algn="r">
              <a:buNone/>
              <a:defRPr sz="1000">
                <a:solidFill>
                  <a:schemeClr val="dk2"/>
                </a:solidFill>
                <a:latin typeface="Roboto"/>
                <a:ea typeface="Roboto"/>
                <a:cs typeface="Roboto"/>
                <a:sym typeface="Roboto"/>
              </a:defRPr>
            </a:lvl2pPr>
            <a:lvl3pPr lvl="2" rtl="0" algn="r">
              <a:buNone/>
              <a:defRPr sz="1000">
                <a:solidFill>
                  <a:schemeClr val="dk2"/>
                </a:solidFill>
                <a:latin typeface="Roboto"/>
                <a:ea typeface="Roboto"/>
                <a:cs typeface="Roboto"/>
                <a:sym typeface="Roboto"/>
              </a:defRPr>
            </a:lvl3pPr>
            <a:lvl4pPr lvl="3" rtl="0" algn="r">
              <a:buNone/>
              <a:defRPr sz="1000">
                <a:solidFill>
                  <a:schemeClr val="dk2"/>
                </a:solidFill>
                <a:latin typeface="Roboto"/>
                <a:ea typeface="Roboto"/>
                <a:cs typeface="Roboto"/>
                <a:sym typeface="Roboto"/>
              </a:defRPr>
            </a:lvl4pPr>
            <a:lvl5pPr lvl="4" rtl="0" algn="r">
              <a:buNone/>
              <a:defRPr sz="1000">
                <a:solidFill>
                  <a:schemeClr val="dk2"/>
                </a:solidFill>
                <a:latin typeface="Roboto"/>
                <a:ea typeface="Roboto"/>
                <a:cs typeface="Roboto"/>
                <a:sym typeface="Roboto"/>
              </a:defRPr>
            </a:lvl5pPr>
            <a:lvl6pPr lvl="5" rtl="0" algn="r">
              <a:buNone/>
              <a:defRPr sz="1000">
                <a:solidFill>
                  <a:schemeClr val="dk2"/>
                </a:solidFill>
                <a:latin typeface="Roboto"/>
                <a:ea typeface="Roboto"/>
                <a:cs typeface="Roboto"/>
                <a:sym typeface="Roboto"/>
              </a:defRPr>
            </a:lvl6pPr>
            <a:lvl7pPr lvl="6" rtl="0" algn="r">
              <a:buNone/>
              <a:defRPr sz="1000">
                <a:solidFill>
                  <a:schemeClr val="dk2"/>
                </a:solidFill>
                <a:latin typeface="Roboto"/>
                <a:ea typeface="Roboto"/>
                <a:cs typeface="Roboto"/>
                <a:sym typeface="Roboto"/>
              </a:defRPr>
            </a:lvl7pPr>
            <a:lvl8pPr lvl="7" rtl="0" algn="r">
              <a:buNone/>
              <a:defRPr sz="1000">
                <a:solidFill>
                  <a:schemeClr val="dk2"/>
                </a:solidFill>
                <a:latin typeface="Roboto"/>
                <a:ea typeface="Roboto"/>
                <a:cs typeface="Roboto"/>
                <a:sym typeface="Roboto"/>
              </a:defRPr>
            </a:lvl8pPr>
            <a:lvl9pPr lvl="8" rtl="0"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1.png"/><Relationship Id="rId7"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5.png"/><Relationship Id="rId5" Type="http://schemas.openxmlformats.org/officeDocument/2006/relationships/image" Target="../media/image11.png"/><Relationship Id="rId6"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(Deep) Learning to Distinguish HII Regions from Galaxies</a:t>
            </a:r>
            <a:endParaRPr>
              <a:solidFill>
                <a:schemeClr val="dk1"/>
              </a:solidFill>
            </a:endParaRPr>
          </a:p>
        </p:txBody>
      </p:sp>
      <p:sp>
        <p:nvSpPr>
          <p:cNvPr id="65" name="Google Shape;65;p13"/>
          <p:cNvSpPr txBox="1"/>
          <p:nvPr>
            <p:ph idx="1" type="subTitle"/>
          </p:nvPr>
        </p:nvSpPr>
        <p:spPr>
          <a:xfrm>
            <a:off x="412200" y="1900075"/>
            <a:ext cx="8520600" cy="10821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a:t>Allen Papp, Annabel To (att959@utexas.edu)</a:t>
            </a:r>
            <a:endParaRPr/>
          </a:p>
          <a:p>
            <a:pPr indent="0" lvl="0" marL="0" rtl="0" algn="l">
              <a:lnSpc>
                <a:spcPct val="115000"/>
              </a:lnSpc>
              <a:spcBef>
                <a:spcPts val="0"/>
              </a:spcBef>
              <a:spcAft>
                <a:spcPts val="0"/>
              </a:spcAft>
              <a:buNone/>
            </a:pPr>
            <a:r>
              <a:rPr lang="en"/>
              <a:t>Dr. Shyamal Mitra</a:t>
            </a:r>
            <a:endParaRPr/>
          </a:p>
          <a:p>
            <a:pPr indent="0" lvl="0" marL="0" rtl="0" algn="l">
              <a:lnSpc>
                <a:spcPct val="115000"/>
              </a:lnSpc>
              <a:spcBef>
                <a:spcPts val="0"/>
              </a:spcBef>
              <a:spcAft>
                <a:spcPts val="0"/>
              </a:spcAft>
              <a:buNone/>
            </a:pPr>
            <a:r>
              <a:rPr lang="en"/>
              <a:t>UT Austin Geometry of Space Research Group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CNN Architecture: Design Decisions</a:t>
            </a:r>
            <a:endParaRPr/>
          </a:p>
        </p:txBody>
      </p:sp>
      <p:sp>
        <p:nvSpPr>
          <p:cNvPr id="138" name="Google Shape;138;p22"/>
          <p:cNvSpPr txBox="1"/>
          <p:nvPr>
            <p:ph idx="1" type="body"/>
          </p:nvPr>
        </p:nvSpPr>
        <p:spPr>
          <a:xfrm>
            <a:off x="4644675" y="500925"/>
            <a:ext cx="4166400" cy="4318200"/>
          </a:xfrm>
          <a:prstGeom prst="rect">
            <a:avLst/>
          </a:prstGeom>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sz="1800"/>
              <a:t>Smaller </a:t>
            </a:r>
            <a:r>
              <a:rPr lang="en" sz="1800"/>
              <a:t>dense layers</a:t>
            </a:r>
            <a:endParaRPr sz="1800"/>
          </a:p>
          <a:p>
            <a:pPr indent="-342900" lvl="1" marL="914400" rtl="0" algn="l">
              <a:lnSpc>
                <a:spcPct val="115000"/>
              </a:lnSpc>
              <a:spcBef>
                <a:spcPts val="0"/>
              </a:spcBef>
              <a:spcAft>
                <a:spcPts val="0"/>
              </a:spcAft>
              <a:buSzPts val="1800"/>
              <a:buChar char="○"/>
            </a:pPr>
            <a:r>
              <a:rPr lang="en" sz="1800"/>
              <a:t>preprocessing: grayscale, affine resize, normalization</a:t>
            </a:r>
            <a:endParaRPr sz="1800"/>
          </a:p>
          <a:p>
            <a:pPr indent="-342900" lvl="1" marL="914400" rtl="0" algn="l">
              <a:lnSpc>
                <a:spcPct val="115000"/>
              </a:lnSpc>
              <a:spcBef>
                <a:spcPts val="0"/>
              </a:spcBef>
              <a:spcAft>
                <a:spcPts val="0"/>
              </a:spcAft>
              <a:buSzPts val="1800"/>
              <a:buChar char="○"/>
            </a:pPr>
            <a:r>
              <a:rPr lang="en" sz="1800"/>
              <a:t>max pooling interleaved with average pooling layers</a:t>
            </a:r>
            <a:endParaRPr sz="1800"/>
          </a:p>
          <a:p>
            <a:pPr indent="-342900" lvl="0" marL="457200" rtl="0" algn="l">
              <a:lnSpc>
                <a:spcPct val="115000"/>
              </a:lnSpc>
              <a:spcBef>
                <a:spcPts val="0"/>
              </a:spcBef>
              <a:spcAft>
                <a:spcPts val="0"/>
              </a:spcAft>
              <a:buSzPts val="1800"/>
              <a:buChar char="●"/>
            </a:pPr>
            <a:r>
              <a:rPr lang="en" sz="1800"/>
              <a:t>Experimented w/ neural nets:</a:t>
            </a:r>
            <a:endParaRPr sz="1800"/>
          </a:p>
          <a:p>
            <a:pPr indent="-342900" lvl="1" marL="914400" rtl="0" algn="l">
              <a:lnSpc>
                <a:spcPct val="115000"/>
              </a:lnSpc>
              <a:spcBef>
                <a:spcPts val="0"/>
              </a:spcBef>
              <a:spcAft>
                <a:spcPts val="0"/>
              </a:spcAft>
              <a:buSzPts val="1800"/>
              <a:buChar char="○"/>
            </a:pPr>
            <a:r>
              <a:rPr lang="en" sz="1800"/>
              <a:t>AlexNet</a:t>
            </a:r>
            <a:endParaRPr sz="1800"/>
          </a:p>
          <a:p>
            <a:pPr indent="-342900" lvl="1" marL="914400" rtl="0" algn="l">
              <a:lnSpc>
                <a:spcPct val="115000"/>
              </a:lnSpc>
              <a:spcBef>
                <a:spcPts val="0"/>
              </a:spcBef>
              <a:spcAft>
                <a:spcPts val="0"/>
              </a:spcAft>
              <a:buSzPts val="1800"/>
              <a:buChar char="○"/>
            </a:pPr>
            <a:r>
              <a:rPr lang="en" sz="1800"/>
              <a:t>SegUNet</a:t>
            </a:r>
            <a:endParaRPr sz="1800"/>
          </a:p>
          <a:p>
            <a:pPr indent="-342900" lvl="1" marL="914400" rtl="0" algn="l">
              <a:lnSpc>
                <a:spcPct val="115000"/>
              </a:lnSpc>
              <a:spcBef>
                <a:spcPts val="0"/>
              </a:spcBef>
              <a:spcAft>
                <a:spcPts val="0"/>
              </a:spcAft>
              <a:buSzPts val="1800"/>
              <a:buChar char="○"/>
            </a:pPr>
            <a:r>
              <a:rPr lang="en" sz="1800"/>
              <a:t>VGGNet</a:t>
            </a:r>
            <a:endParaRPr sz="1800"/>
          </a:p>
          <a:p>
            <a:pPr indent="-342900" lvl="1" marL="914400" rtl="0" algn="l">
              <a:lnSpc>
                <a:spcPct val="115000"/>
              </a:lnSpc>
              <a:spcBef>
                <a:spcPts val="0"/>
              </a:spcBef>
              <a:spcAft>
                <a:spcPts val="0"/>
              </a:spcAft>
              <a:buSzPts val="1800"/>
              <a:buChar char="○"/>
            </a:pPr>
            <a:r>
              <a:rPr lang="en" sz="1800"/>
              <a:t>Mask R-CNN w/ astroNN semantic masking</a:t>
            </a:r>
            <a:endParaRPr sz="1800"/>
          </a:p>
          <a:p>
            <a:pPr indent="-342900" lvl="0" marL="457200" rtl="0" algn="l">
              <a:lnSpc>
                <a:spcPct val="115000"/>
              </a:lnSpc>
              <a:spcBef>
                <a:spcPts val="0"/>
              </a:spcBef>
              <a:spcAft>
                <a:spcPts val="0"/>
              </a:spcAft>
              <a:buSzPts val="1800"/>
              <a:buChar char="●"/>
            </a:pPr>
            <a:r>
              <a:rPr lang="en" sz="1800"/>
              <a:t>Above experimentations done with full comparative testing </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3"/>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Results</a:t>
            </a:r>
            <a:endParaRPr/>
          </a:p>
        </p:txBody>
      </p:sp>
      <p:sp>
        <p:nvSpPr>
          <p:cNvPr id="144" name="Google Shape;144;p23"/>
          <p:cNvSpPr txBox="1"/>
          <p:nvPr>
            <p:ph idx="2" type="body"/>
          </p:nvPr>
        </p:nvSpPr>
        <p:spPr>
          <a:xfrm>
            <a:off x="5355275" y="1429500"/>
            <a:ext cx="3404700" cy="3192900"/>
          </a:xfrm>
          <a:prstGeom prst="rect">
            <a:avLst/>
          </a:prstGeom>
        </p:spPr>
        <p:txBody>
          <a:bodyPr anchorCtr="0" anchor="t" bIns="91425" lIns="91425" spcFirstLastPara="1" rIns="91425" wrap="square" tIns="91425">
            <a:noAutofit/>
          </a:bodyPr>
          <a:lstStyle/>
          <a:p>
            <a:pPr indent="-325755" lvl="0" marL="457200" rtl="0" algn="l">
              <a:lnSpc>
                <a:spcPct val="115000"/>
              </a:lnSpc>
              <a:spcBef>
                <a:spcPts val="0"/>
              </a:spcBef>
              <a:spcAft>
                <a:spcPts val="0"/>
              </a:spcAft>
              <a:buSzPts val="1530"/>
              <a:buChar char="●"/>
            </a:pPr>
            <a:r>
              <a:rPr lang="en" sz="1530"/>
              <a:t>Classification success 87% ∓ 5% given described model + pipeline alongside image preprocessing and data augmentation</a:t>
            </a:r>
            <a:endParaRPr sz="1530"/>
          </a:p>
          <a:p>
            <a:pPr indent="-325755" lvl="0" marL="457200" rtl="0" algn="l">
              <a:spcBef>
                <a:spcPts val="0"/>
              </a:spcBef>
              <a:spcAft>
                <a:spcPts val="0"/>
              </a:spcAft>
              <a:buSzPts val="1530"/>
              <a:buChar char="●"/>
            </a:pPr>
            <a:r>
              <a:rPr lang="en" sz="1530"/>
              <a:t>Ablation testing</a:t>
            </a:r>
            <a:endParaRPr sz="1530"/>
          </a:p>
          <a:p>
            <a:pPr indent="-325755" lvl="1" marL="914400" rtl="0" algn="l">
              <a:spcBef>
                <a:spcPts val="0"/>
              </a:spcBef>
              <a:spcAft>
                <a:spcPts val="0"/>
              </a:spcAft>
              <a:buSzPts val="1530"/>
              <a:buChar char="○"/>
            </a:pPr>
            <a:r>
              <a:rPr lang="en" sz="1530"/>
              <a:t>verified performance of pipeline components</a:t>
            </a:r>
            <a:endParaRPr sz="1530"/>
          </a:p>
          <a:p>
            <a:pPr indent="-325755" lvl="1" marL="914400" rtl="0" algn="l">
              <a:spcBef>
                <a:spcPts val="0"/>
              </a:spcBef>
              <a:spcAft>
                <a:spcPts val="0"/>
              </a:spcAft>
              <a:buSzPts val="1530"/>
              <a:buChar char="○"/>
            </a:pPr>
            <a:r>
              <a:rPr lang="en" sz="1530"/>
              <a:t>affirmed data augmentation plays significant role in learning</a:t>
            </a:r>
            <a:endParaRPr sz="1530"/>
          </a:p>
        </p:txBody>
      </p:sp>
      <p:pic>
        <p:nvPicPr>
          <p:cNvPr id="145" name="Google Shape;145;p23"/>
          <p:cNvPicPr preferRelativeResize="0"/>
          <p:nvPr/>
        </p:nvPicPr>
        <p:blipFill rotWithShape="1">
          <a:blip r:embed="rId3">
            <a:alphaModFix/>
          </a:blip>
          <a:srcRect b="0" l="0" r="3975" t="0"/>
          <a:stretch/>
        </p:blipFill>
        <p:spPr>
          <a:xfrm>
            <a:off x="262925" y="2094313"/>
            <a:ext cx="5186950" cy="1461575"/>
          </a:xfrm>
          <a:prstGeom prst="rect">
            <a:avLst/>
          </a:prstGeom>
          <a:noFill/>
          <a:ln>
            <a:noFill/>
          </a:ln>
        </p:spPr>
      </p:pic>
      <p:sp>
        <p:nvSpPr>
          <p:cNvPr id="146" name="Google Shape;146;p23"/>
          <p:cNvSpPr txBox="1"/>
          <p:nvPr/>
        </p:nvSpPr>
        <p:spPr>
          <a:xfrm>
            <a:off x="938200" y="3403488"/>
            <a:ext cx="3836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Roboto"/>
                <a:ea typeface="Roboto"/>
                <a:cs typeface="Roboto"/>
                <a:sym typeface="Roboto"/>
              </a:rPr>
              <a:t>*CNN is defined as the described model + astroNN Masking, but no Data Augmentation.</a:t>
            </a:r>
            <a:endParaRPr sz="12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idx="1" type="body"/>
          </p:nvPr>
        </p:nvSpPr>
        <p:spPr>
          <a:xfrm>
            <a:off x="311700" y="4521400"/>
            <a:ext cx="8432400" cy="460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(Left) Comparative model training (dotted)/testing (bold) </a:t>
            </a:r>
            <a:r>
              <a:rPr lang="en"/>
              <a:t>error</a:t>
            </a:r>
            <a:r>
              <a:rPr lang="en"/>
              <a:t> rates; (Right) Error example images</a:t>
            </a:r>
            <a:endParaRPr/>
          </a:p>
        </p:txBody>
      </p:sp>
      <p:grpSp>
        <p:nvGrpSpPr>
          <p:cNvPr id="152" name="Google Shape;152;p24"/>
          <p:cNvGrpSpPr/>
          <p:nvPr/>
        </p:nvGrpSpPr>
        <p:grpSpPr>
          <a:xfrm>
            <a:off x="311700" y="436406"/>
            <a:ext cx="5122040" cy="3860166"/>
            <a:chOff x="311721" y="436430"/>
            <a:chExt cx="5295740" cy="3873336"/>
          </a:xfrm>
        </p:grpSpPr>
        <p:grpSp>
          <p:nvGrpSpPr>
            <p:cNvPr id="153" name="Google Shape;153;p24"/>
            <p:cNvGrpSpPr/>
            <p:nvPr/>
          </p:nvGrpSpPr>
          <p:grpSpPr>
            <a:xfrm>
              <a:off x="311721" y="436430"/>
              <a:ext cx="5059607" cy="3873336"/>
              <a:chOff x="240229" y="299913"/>
              <a:chExt cx="5623035" cy="4342305"/>
            </a:xfrm>
          </p:grpSpPr>
          <p:pic>
            <p:nvPicPr>
              <p:cNvPr id="154" name="Google Shape;154;p24"/>
              <p:cNvPicPr preferRelativeResize="0"/>
              <p:nvPr/>
            </p:nvPicPr>
            <p:blipFill>
              <a:blip r:embed="rId3">
                <a:alphaModFix/>
              </a:blip>
              <a:stretch>
                <a:fillRect/>
              </a:stretch>
            </p:blipFill>
            <p:spPr>
              <a:xfrm>
                <a:off x="565256" y="299913"/>
                <a:ext cx="5298007" cy="3977725"/>
              </a:xfrm>
              <a:prstGeom prst="rect">
                <a:avLst/>
              </a:prstGeom>
              <a:noFill/>
              <a:ln>
                <a:noFill/>
              </a:ln>
            </p:spPr>
          </p:pic>
          <p:sp>
            <p:nvSpPr>
              <p:cNvPr id="155" name="Google Shape;155;p24"/>
              <p:cNvSpPr txBox="1"/>
              <p:nvPr/>
            </p:nvSpPr>
            <p:spPr>
              <a:xfrm>
                <a:off x="2375740" y="4191917"/>
                <a:ext cx="1737300" cy="45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Iteration (1e2)</a:t>
                </a:r>
                <a:endParaRPr>
                  <a:latin typeface="Roboto"/>
                  <a:ea typeface="Roboto"/>
                  <a:cs typeface="Roboto"/>
                  <a:sym typeface="Roboto"/>
                </a:endParaRPr>
              </a:p>
            </p:txBody>
          </p:sp>
          <p:sp>
            <p:nvSpPr>
              <p:cNvPr id="156" name="Google Shape;156;p24"/>
              <p:cNvSpPr txBox="1"/>
              <p:nvPr/>
            </p:nvSpPr>
            <p:spPr>
              <a:xfrm rot="-5401829">
                <a:off x="-93371" y="2058830"/>
                <a:ext cx="1127700" cy="45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Error (%)</a:t>
                </a:r>
                <a:endParaRPr>
                  <a:latin typeface="Roboto"/>
                  <a:ea typeface="Roboto"/>
                  <a:cs typeface="Roboto"/>
                  <a:sym typeface="Roboto"/>
                </a:endParaRPr>
              </a:p>
            </p:txBody>
          </p:sp>
        </p:grpSp>
        <p:sp>
          <p:nvSpPr>
            <p:cNvPr id="157" name="Google Shape;157;p24"/>
            <p:cNvSpPr txBox="1"/>
            <p:nvPr/>
          </p:nvSpPr>
          <p:spPr>
            <a:xfrm>
              <a:off x="3316361" y="585366"/>
              <a:ext cx="2291100" cy="137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rgbClr val="BFBF17"/>
                  </a:solidFill>
                  <a:latin typeface="Roboto"/>
                  <a:ea typeface="Roboto"/>
                  <a:cs typeface="Roboto"/>
                  <a:sym typeface="Roboto"/>
                </a:rPr>
                <a:t>gold</a:t>
              </a:r>
              <a:r>
                <a:rPr lang="en" sz="1100">
                  <a:latin typeface="Roboto"/>
                  <a:ea typeface="Roboto"/>
                  <a:cs typeface="Roboto"/>
                  <a:sym typeface="Roboto"/>
                </a:rPr>
                <a:t>: AlexNet</a:t>
              </a:r>
              <a:endParaRPr sz="1100">
                <a:latin typeface="Roboto"/>
                <a:ea typeface="Roboto"/>
                <a:cs typeface="Roboto"/>
                <a:sym typeface="Roboto"/>
              </a:endParaRPr>
            </a:p>
            <a:p>
              <a:pPr indent="0" lvl="0" marL="0" rtl="0" algn="l">
                <a:spcBef>
                  <a:spcPts val="0"/>
                </a:spcBef>
                <a:spcAft>
                  <a:spcPts val="0"/>
                </a:spcAft>
                <a:buNone/>
              </a:pPr>
              <a:r>
                <a:rPr lang="en" sz="1100" u="sng">
                  <a:solidFill>
                    <a:srgbClr val="00FFFF"/>
                  </a:solidFill>
                  <a:latin typeface="Roboto"/>
                  <a:ea typeface="Roboto"/>
                  <a:cs typeface="Roboto"/>
                  <a:sym typeface="Roboto"/>
                </a:rPr>
                <a:t>cyan</a:t>
              </a:r>
              <a:r>
                <a:rPr lang="en" sz="1100">
                  <a:latin typeface="Roboto"/>
                  <a:ea typeface="Roboto"/>
                  <a:cs typeface="Roboto"/>
                  <a:sym typeface="Roboto"/>
                </a:rPr>
                <a:t>: SegUNet</a:t>
              </a:r>
              <a:endParaRPr sz="1100">
                <a:latin typeface="Roboto"/>
                <a:ea typeface="Roboto"/>
                <a:cs typeface="Roboto"/>
                <a:sym typeface="Roboto"/>
              </a:endParaRPr>
            </a:p>
            <a:p>
              <a:pPr indent="0" lvl="0" marL="0" rtl="0" algn="l">
                <a:spcBef>
                  <a:spcPts val="0"/>
                </a:spcBef>
                <a:spcAft>
                  <a:spcPts val="0"/>
                </a:spcAft>
                <a:buNone/>
              </a:pPr>
              <a:r>
                <a:rPr lang="en" sz="1100" u="sng">
                  <a:solidFill>
                    <a:srgbClr val="00FF00"/>
                  </a:solidFill>
                  <a:latin typeface="Roboto"/>
                  <a:ea typeface="Roboto"/>
                  <a:cs typeface="Roboto"/>
                  <a:sym typeface="Roboto"/>
                </a:rPr>
                <a:t>green</a:t>
              </a:r>
              <a:r>
                <a:rPr lang="en" sz="1100">
                  <a:latin typeface="Roboto"/>
                  <a:ea typeface="Roboto"/>
                  <a:cs typeface="Roboto"/>
                  <a:sym typeface="Roboto"/>
                </a:rPr>
                <a:t>: VGGNet</a:t>
              </a:r>
              <a:endParaRPr sz="1100">
                <a:latin typeface="Roboto"/>
                <a:ea typeface="Roboto"/>
                <a:cs typeface="Roboto"/>
                <a:sym typeface="Roboto"/>
              </a:endParaRPr>
            </a:p>
            <a:p>
              <a:pPr indent="0" lvl="0" marL="0" rtl="0" algn="l">
                <a:spcBef>
                  <a:spcPts val="0"/>
                </a:spcBef>
                <a:spcAft>
                  <a:spcPts val="0"/>
                </a:spcAft>
                <a:buNone/>
              </a:pPr>
              <a:r>
                <a:rPr lang="en" sz="1100" u="sng">
                  <a:solidFill>
                    <a:srgbClr val="FF0302"/>
                  </a:solidFill>
                  <a:latin typeface="Roboto"/>
                  <a:ea typeface="Roboto"/>
                  <a:cs typeface="Roboto"/>
                  <a:sym typeface="Roboto"/>
                </a:rPr>
                <a:t>red</a:t>
              </a:r>
              <a:r>
                <a:rPr lang="en" sz="1100">
                  <a:latin typeface="Roboto"/>
                  <a:ea typeface="Roboto"/>
                  <a:cs typeface="Roboto"/>
                  <a:sym typeface="Roboto"/>
                </a:rPr>
                <a:t>: Mask R-CNN w/</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graphical masking</a:t>
              </a:r>
              <a:endParaRPr sz="1100">
                <a:latin typeface="Roboto"/>
                <a:ea typeface="Roboto"/>
                <a:cs typeface="Roboto"/>
                <a:sym typeface="Roboto"/>
              </a:endParaRPr>
            </a:p>
            <a:p>
              <a:pPr indent="0" lvl="0" marL="0" rtl="0" algn="l">
                <a:spcBef>
                  <a:spcPts val="0"/>
                </a:spcBef>
                <a:spcAft>
                  <a:spcPts val="0"/>
                </a:spcAft>
                <a:buNone/>
              </a:pPr>
              <a:r>
                <a:rPr lang="en" sz="1100" u="sng">
                  <a:latin typeface="Roboto"/>
                  <a:ea typeface="Roboto"/>
                  <a:cs typeface="Roboto"/>
                  <a:sym typeface="Roboto"/>
                </a:rPr>
                <a:t>black</a:t>
              </a:r>
              <a:r>
                <a:rPr lang="en" sz="1100">
                  <a:latin typeface="Roboto"/>
                  <a:ea typeface="Roboto"/>
                  <a:cs typeface="Roboto"/>
                  <a:sym typeface="Roboto"/>
                </a:rPr>
                <a:t>: Final (Mask R-CNN w/ astroNN, pooling + dropout)</a:t>
              </a:r>
              <a:endParaRPr sz="1100">
                <a:latin typeface="Roboto"/>
                <a:ea typeface="Roboto"/>
                <a:cs typeface="Roboto"/>
                <a:sym typeface="Roboto"/>
              </a:endParaRPr>
            </a:p>
          </p:txBody>
        </p:sp>
      </p:grpSp>
      <p:pic>
        <p:nvPicPr>
          <p:cNvPr id="158" name="Google Shape;158;p24"/>
          <p:cNvPicPr preferRelativeResize="0"/>
          <p:nvPr/>
        </p:nvPicPr>
        <p:blipFill>
          <a:blip r:embed="rId4">
            <a:alphaModFix/>
          </a:blip>
          <a:stretch>
            <a:fillRect/>
          </a:stretch>
        </p:blipFill>
        <p:spPr>
          <a:xfrm>
            <a:off x="5581749" y="342800"/>
            <a:ext cx="1482776" cy="1482776"/>
          </a:xfrm>
          <a:prstGeom prst="rect">
            <a:avLst/>
          </a:prstGeom>
          <a:noFill/>
          <a:ln>
            <a:noFill/>
          </a:ln>
        </p:spPr>
      </p:pic>
      <p:pic>
        <p:nvPicPr>
          <p:cNvPr id="159" name="Google Shape;159;p24"/>
          <p:cNvPicPr preferRelativeResize="0"/>
          <p:nvPr/>
        </p:nvPicPr>
        <p:blipFill>
          <a:blip r:embed="rId5">
            <a:alphaModFix/>
          </a:blip>
          <a:stretch>
            <a:fillRect/>
          </a:stretch>
        </p:blipFill>
        <p:spPr>
          <a:xfrm>
            <a:off x="7211025" y="342798"/>
            <a:ext cx="1482776" cy="1482776"/>
          </a:xfrm>
          <a:prstGeom prst="rect">
            <a:avLst/>
          </a:prstGeom>
          <a:noFill/>
          <a:ln>
            <a:noFill/>
          </a:ln>
        </p:spPr>
      </p:pic>
      <p:pic>
        <p:nvPicPr>
          <p:cNvPr id="160" name="Google Shape;160;p24"/>
          <p:cNvPicPr preferRelativeResize="0"/>
          <p:nvPr/>
        </p:nvPicPr>
        <p:blipFill>
          <a:blip r:embed="rId6">
            <a:alphaModFix/>
          </a:blip>
          <a:stretch>
            <a:fillRect/>
          </a:stretch>
        </p:blipFill>
        <p:spPr>
          <a:xfrm>
            <a:off x="7211025" y="2503125"/>
            <a:ext cx="1482776" cy="1481086"/>
          </a:xfrm>
          <a:prstGeom prst="rect">
            <a:avLst/>
          </a:prstGeom>
          <a:noFill/>
          <a:ln>
            <a:noFill/>
          </a:ln>
        </p:spPr>
      </p:pic>
      <p:pic>
        <p:nvPicPr>
          <p:cNvPr id="161" name="Google Shape;161;p24"/>
          <p:cNvPicPr preferRelativeResize="0"/>
          <p:nvPr/>
        </p:nvPicPr>
        <p:blipFill>
          <a:blip r:embed="rId7">
            <a:alphaModFix/>
          </a:blip>
          <a:stretch>
            <a:fillRect/>
          </a:stretch>
        </p:blipFill>
        <p:spPr>
          <a:xfrm>
            <a:off x="5581750" y="2508300"/>
            <a:ext cx="1482776" cy="1482776"/>
          </a:xfrm>
          <a:prstGeom prst="rect">
            <a:avLst/>
          </a:prstGeom>
          <a:noFill/>
          <a:ln>
            <a:noFill/>
          </a:ln>
        </p:spPr>
      </p:pic>
      <p:sp>
        <p:nvSpPr>
          <p:cNvPr id="162" name="Google Shape;162;p24"/>
          <p:cNvSpPr txBox="1"/>
          <p:nvPr/>
        </p:nvSpPr>
        <p:spPr>
          <a:xfrm>
            <a:off x="5758150" y="1825575"/>
            <a:ext cx="27732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False negatives (above)</a:t>
            </a:r>
            <a:endParaRPr>
              <a:latin typeface="Roboto"/>
              <a:ea typeface="Roboto"/>
              <a:cs typeface="Roboto"/>
              <a:sym typeface="Roboto"/>
            </a:endParaRPr>
          </a:p>
          <a:p>
            <a:pPr indent="0" lvl="0" marL="0" rtl="0" algn="ctr">
              <a:spcBef>
                <a:spcPts val="0"/>
              </a:spcBef>
              <a:spcAft>
                <a:spcPts val="0"/>
              </a:spcAft>
              <a:buNone/>
            </a:pPr>
            <a:r>
              <a:t/>
            </a:r>
            <a:endParaRPr sz="500">
              <a:latin typeface="Roboto"/>
              <a:ea typeface="Roboto"/>
              <a:cs typeface="Roboto"/>
              <a:sym typeface="Roboto"/>
            </a:endParaRPr>
          </a:p>
          <a:p>
            <a:pPr indent="0" lvl="0" marL="0" rtl="0" algn="ctr">
              <a:spcBef>
                <a:spcPts val="0"/>
              </a:spcBef>
              <a:spcAft>
                <a:spcPts val="0"/>
              </a:spcAft>
              <a:buNone/>
            </a:pPr>
            <a:r>
              <a:rPr lang="en">
                <a:latin typeface="Roboto"/>
                <a:ea typeface="Roboto"/>
                <a:cs typeface="Roboto"/>
                <a:sym typeface="Roboto"/>
              </a:rPr>
              <a:t>False positives (below)</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168" name="Google Shape;168;p25"/>
          <p:cNvSpPr txBox="1"/>
          <p:nvPr>
            <p:ph idx="1" type="body"/>
          </p:nvPr>
        </p:nvSpPr>
        <p:spPr>
          <a:xfrm>
            <a:off x="4644675" y="500925"/>
            <a:ext cx="4166400" cy="42378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Significant accuracy achieved with mostly image recognition</a:t>
            </a:r>
            <a:endParaRPr sz="1700"/>
          </a:p>
          <a:p>
            <a:pPr indent="-336550" lvl="1" marL="914400" rtl="0" algn="l">
              <a:spcBef>
                <a:spcPts val="0"/>
              </a:spcBef>
              <a:spcAft>
                <a:spcPts val="0"/>
              </a:spcAft>
              <a:buSzPts val="1700"/>
              <a:buChar char="○"/>
            </a:pPr>
            <a:r>
              <a:rPr lang="en" sz="1700"/>
              <a:t>most current models classify H II Regions with reionization region analysis</a:t>
            </a:r>
            <a:endParaRPr sz="1700"/>
          </a:p>
          <a:p>
            <a:pPr indent="-336550" lvl="0" marL="457200" rtl="0" algn="l">
              <a:spcBef>
                <a:spcPts val="0"/>
              </a:spcBef>
              <a:spcAft>
                <a:spcPts val="0"/>
              </a:spcAft>
              <a:buSzPts val="1700"/>
              <a:buChar char="●"/>
            </a:pPr>
            <a:r>
              <a:rPr lang="en" sz="1700"/>
              <a:t>Data augmentation more effective for astronomical images (W4, re-ort)</a:t>
            </a:r>
            <a:endParaRPr sz="1700"/>
          </a:p>
          <a:p>
            <a:pPr indent="-336550" lvl="1" marL="914400" rtl="0" algn="l">
              <a:spcBef>
                <a:spcPts val="0"/>
              </a:spcBef>
              <a:spcAft>
                <a:spcPts val="0"/>
              </a:spcAft>
              <a:buSzPts val="1700"/>
              <a:buChar char="○"/>
            </a:pPr>
            <a:r>
              <a:rPr lang="en" sz="1700"/>
              <a:t>low overhead</a:t>
            </a:r>
            <a:endParaRPr sz="1700"/>
          </a:p>
          <a:p>
            <a:pPr indent="-336550" lvl="1" marL="914400" rtl="0" algn="l">
              <a:spcBef>
                <a:spcPts val="0"/>
              </a:spcBef>
              <a:spcAft>
                <a:spcPts val="0"/>
              </a:spcAft>
              <a:buSzPts val="1700"/>
              <a:buChar char="○"/>
            </a:pPr>
            <a:r>
              <a:rPr lang="en" sz="1700"/>
              <a:t>close features difficult to distinguish via filters</a:t>
            </a:r>
            <a:endParaRPr sz="1700"/>
          </a:p>
          <a:p>
            <a:pPr indent="-336550" lvl="0" marL="457200" rtl="0" algn="l">
              <a:spcBef>
                <a:spcPts val="0"/>
              </a:spcBef>
              <a:spcAft>
                <a:spcPts val="0"/>
              </a:spcAft>
              <a:buSzPts val="1700"/>
              <a:buChar char="●"/>
            </a:pPr>
            <a:r>
              <a:rPr lang="en" sz="1700"/>
              <a:t>Pipelining needed for sparse images</a:t>
            </a:r>
            <a:endParaRPr sz="1700"/>
          </a:p>
          <a:p>
            <a:pPr indent="-336550" lvl="1" marL="914400" rtl="0" algn="l">
              <a:spcBef>
                <a:spcPts val="0"/>
              </a:spcBef>
              <a:spcAft>
                <a:spcPts val="0"/>
              </a:spcAft>
              <a:buSzPts val="1700"/>
              <a:buChar char="○"/>
            </a:pPr>
            <a:r>
              <a:rPr lang="en" sz="1700"/>
              <a:t>significantly reduced computational load</a:t>
            </a: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 Directions</a:t>
            </a:r>
            <a:endParaRPr/>
          </a:p>
        </p:txBody>
      </p:sp>
      <p:sp>
        <p:nvSpPr>
          <p:cNvPr id="174" name="Google Shape;174;p26"/>
          <p:cNvSpPr txBox="1"/>
          <p:nvPr>
            <p:ph idx="1" type="body"/>
          </p:nvPr>
        </p:nvSpPr>
        <p:spPr>
          <a:xfrm>
            <a:off x="4644675" y="353525"/>
            <a:ext cx="4166400" cy="4551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Adaptation toward other image classification problems in astronomy</a:t>
            </a:r>
            <a:endParaRPr sz="1800"/>
          </a:p>
          <a:p>
            <a:pPr indent="-342900" lvl="1" marL="914400" rtl="0" algn="l">
              <a:spcBef>
                <a:spcPts val="0"/>
              </a:spcBef>
              <a:spcAft>
                <a:spcPts val="0"/>
              </a:spcAft>
              <a:buSzPts val="1800"/>
              <a:buChar char="○"/>
            </a:pPr>
            <a:r>
              <a:rPr lang="en" sz="1800"/>
              <a:t>Nebulae</a:t>
            </a:r>
            <a:endParaRPr sz="1800"/>
          </a:p>
          <a:p>
            <a:pPr indent="-342900" lvl="1" marL="914400" rtl="0" algn="l">
              <a:spcBef>
                <a:spcPts val="0"/>
              </a:spcBef>
              <a:spcAft>
                <a:spcPts val="0"/>
              </a:spcAft>
              <a:buSzPts val="1800"/>
              <a:buChar char="○"/>
            </a:pPr>
            <a:r>
              <a:rPr lang="en" sz="1800"/>
              <a:t>Galaxy morphology</a:t>
            </a:r>
            <a:endParaRPr sz="1800"/>
          </a:p>
          <a:p>
            <a:pPr indent="-342900" lvl="0" marL="457200" rtl="0" algn="l">
              <a:spcBef>
                <a:spcPts val="0"/>
              </a:spcBef>
              <a:spcAft>
                <a:spcPts val="0"/>
              </a:spcAft>
              <a:buSzPts val="1800"/>
              <a:buChar char="●"/>
            </a:pPr>
            <a:r>
              <a:rPr lang="en" sz="1800"/>
              <a:t>Dataset augmentation via simulation (scaling up input)</a:t>
            </a:r>
            <a:endParaRPr sz="1800"/>
          </a:p>
          <a:p>
            <a:pPr indent="-342900" lvl="0" marL="457200" rtl="0" algn="l">
              <a:spcBef>
                <a:spcPts val="0"/>
              </a:spcBef>
              <a:spcAft>
                <a:spcPts val="0"/>
              </a:spcAft>
              <a:buSzPts val="1800"/>
              <a:buChar char="●"/>
            </a:pPr>
            <a:r>
              <a:rPr lang="en" sz="1800"/>
              <a:t>Incorporating temporal data</a:t>
            </a:r>
            <a:endParaRPr sz="1800"/>
          </a:p>
          <a:p>
            <a:pPr indent="-342900" lvl="1" marL="914400" rtl="0" algn="l">
              <a:spcBef>
                <a:spcPts val="0"/>
              </a:spcBef>
              <a:spcAft>
                <a:spcPts val="0"/>
              </a:spcAft>
              <a:buSzPts val="1800"/>
              <a:buChar char="○"/>
            </a:pPr>
            <a:r>
              <a:rPr lang="en" sz="1800"/>
              <a:t>Gated </a:t>
            </a:r>
            <a:r>
              <a:rPr lang="en" sz="1800"/>
              <a:t>recurrent</a:t>
            </a:r>
            <a:r>
              <a:rPr lang="en" sz="1800"/>
              <a:t> units in Recurrent neural networks (RNN)</a:t>
            </a:r>
            <a:endParaRPr sz="1800"/>
          </a:p>
          <a:p>
            <a:pPr indent="-342900" lvl="1" marL="914400" rtl="0" algn="l">
              <a:spcBef>
                <a:spcPts val="0"/>
              </a:spcBef>
              <a:spcAft>
                <a:spcPts val="0"/>
              </a:spcAft>
              <a:buSzPts val="1800"/>
              <a:buChar char="○"/>
            </a:pPr>
            <a:r>
              <a:rPr lang="en" sz="1800"/>
              <a:t>Attention mechanisms (transformers)</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8" name="Shape 178"/>
        <p:cNvGrpSpPr/>
        <p:nvPr/>
      </p:nvGrpSpPr>
      <p:grpSpPr>
        <a:xfrm>
          <a:off x="0" y="0"/>
          <a:ext cx="0" cy="0"/>
          <a:chOff x="0" y="0"/>
          <a:chExt cx="0" cy="0"/>
        </a:xfrm>
      </p:grpSpPr>
      <p:sp>
        <p:nvSpPr>
          <p:cNvPr id="179" name="Google Shape;179;p2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Summary</a:t>
            </a:r>
            <a:endParaRPr/>
          </a:p>
        </p:txBody>
      </p:sp>
      <p:sp>
        <p:nvSpPr>
          <p:cNvPr id="180" name="Google Shape;180;p2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Processing astronomical images efficiently requires:</a:t>
            </a:r>
            <a:endParaRPr sz="1800"/>
          </a:p>
          <a:p>
            <a:pPr indent="-342900" lvl="1" marL="914400" rtl="0" algn="l">
              <a:spcBef>
                <a:spcPts val="0"/>
              </a:spcBef>
              <a:spcAft>
                <a:spcPts val="0"/>
              </a:spcAft>
              <a:buSzPts val="1800"/>
              <a:buChar char="○"/>
            </a:pPr>
            <a:r>
              <a:rPr lang="en" sz="1800"/>
              <a:t>data augmentation</a:t>
            </a:r>
            <a:endParaRPr sz="1800"/>
          </a:p>
          <a:p>
            <a:pPr indent="-342900" lvl="1" marL="914400" rtl="0" algn="l">
              <a:spcBef>
                <a:spcPts val="0"/>
              </a:spcBef>
              <a:spcAft>
                <a:spcPts val="0"/>
              </a:spcAft>
              <a:buSzPts val="1800"/>
              <a:buChar char="○"/>
            </a:pPr>
            <a:r>
              <a:rPr lang="en" sz="1800"/>
              <a:t>gradient filter for noise</a:t>
            </a:r>
            <a:endParaRPr sz="1800"/>
          </a:p>
          <a:p>
            <a:pPr indent="-342900" lvl="1" marL="914400" rtl="0" algn="l">
              <a:spcBef>
                <a:spcPts val="0"/>
              </a:spcBef>
              <a:spcAft>
                <a:spcPts val="0"/>
              </a:spcAft>
              <a:buSzPts val="1800"/>
              <a:buChar char="○"/>
            </a:pPr>
            <a:r>
              <a:rPr lang="en" sz="1800"/>
              <a:t>proper utilization of passbands</a:t>
            </a:r>
            <a:endParaRPr sz="1800"/>
          </a:p>
          <a:p>
            <a:pPr indent="-342900" lvl="0" marL="457200" rtl="0" algn="l">
              <a:spcBef>
                <a:spcPts val="0"/>
              </a:spcBef>
              <a:spcAft>
                <a:spcPts val="0"/>
              </a:spcAft>
              <a:buSzPts val="1800"/>
              <a:buChar char="●"/>
            </a:pPr>
            <a:r>
              <a:rPr lang="en" sz="1800"/>
              <a:t>Current model achieves 87% ∓ 5% classification success with purely image (pixelwise) analysis</a:t>
            </a:r>
            <a:endParaRPr sz="1800"/>
          </a:p>
          <a:p>
            <a:pPr indent="-342900" lvl="0" marL="457200" rtl="0" algn="l">
              <a:spcBef>
                <a:spcPts val="0"/>
              </a:spcBef>
              <a:spcAft>
                <a:spcPts val="0"/>
              </a:spcAft>
              <a:buSzPts val="1800"/>
              <a:buChar char="●"/>
            </a:pPr>
            <a:r>
              <a:rPr lang="en" sz="1800"/>
              <a:t>Onto application of pipeline to other image classification problems in astronomy</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4" name="Shape 184"/>
        <p:cNvGrpSpPr/>
        <p:nvPr/>
      </p:nvGrpSpPr>
      <p:grpSpPr>
        <a:xfrm>
          <a:off x="0" y="0"/>
          <a:ext cx="0" cy="0"/>
          <a:chOff x="0" y="0"/>
          <a:chExt cx="0" cy="0"/>
        </a:xfrm>
      </p:grpSpPr>
      <p:sp>
        <p:nvSpPr>
          <p:cNvPr id="185" name="Google Shape;185;p2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Acknowledgements</a:t>
            </a:r>
            <a:endParaRPr/>
          </a:p>
        </p:txBody>
      </p:sp>
      <p:sp>
        <p:nvSpPr>
          <p:cNvPr id="186" name="Google Shape;186;p2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t>We express sincere gratitude for the coordinates data from the Galaxy Zoo 2nd data release and L.D. Anderson et. al, the image data from the WISE telescope through IPAC at the California Institute of Technology, and the assistance of other members of the Geometry of Space research group, namely Jose Ordonez and Rik Ghosh, as well as Dr. Karl Gebhardt and Dr. Shyamal Mitra.</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9"/>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Thanks for listening! Questions?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5" name="Shape 195"/>
        <p:cNvGrpSpPr/>
        <p:nvPr/>
      </p:nvGrpSpPr>
      <p:grpSpPr>
        <a:xfrm>
          <a:off x="0" y="0"/>
          <a:ext cx="0" cy="0"/>
          <a:chOff x="0" y="0"/>
          <a:chExt cx="0" cy="0"/>
        </a:xfrm>
      </p:grpSpPr>
      <p:sp>
        <p:nvSpPr>
          <p:cNvPr id="196" name="Google Shape;196;p3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Segmentation Approach</a:t>
            </a:r>
            <a:endParaRPr/>
          </a:p>
        </p:txBody>
      </p:sp>
      <p:sp>
        <p:nvSpPr>
          <p:cNvPr id="197" name="Google Shape;197;p3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Addresses issue of compound images (ie. overlapping nebulae and HII region within same image)</a:t>
            </a:r>
            <a:endParaRPr sz="1800"/>
          </a:p>
          <a:p>
            <a:pPr indent="-342900" lvl="1" marL="914400" rtl="0" algn="l">
              <a:spcBef>
                <a:spcPts val="0"/>
              </a:spcBef>
              <a:spcAft>
                <a:spcPts val="0"/>
              </a:spcAft>
              <a:buSzPts val="1800"/>
              <a:buChar char="○"/>
            </a:pPr>
            <a:r>
              <a:rPr lang="en" sz="1800"/>
              <a:t>Modified from SegUNet and Mask R-CNN (+astroNN)</a:t>
            </a:r>
            <a:endParaRPr sz="1800"/>
          </a:p>
          <a:p>
            <a:pPr indent="-342900" lvl="1" marL="914400" rtl="0" algn="l">
              <a:spcBef>
                <a:spcPts val="0"/>
              </a:spcBef>
              <a:spcAft>
                <a:spcPts val="0"/>
              </a:spcAft>
              <a:buSzPts val="1800"/>
              <a:buChar char="○"/>
            </a:pPr>
            <a:r>
              <a:rPr lang="en" sz="1800"/>
              <a:t>most success in general classification (between varied objects) with Mask-RCNN</a:t>
            </a:r>
            <a:endParaRPr sz="1800"/>
          </a:p>
          <a:p>
            <a:pPr indent="-342900" lvl="1" marL="914400" rtl="0" algn="l">
              <a:spcBef>
                <a:spcPts val="0"/>
              </a:spcBef>
              <a:spcAft>
                <a:spcPts val="0"/>
              </a:spcAft>
              <a:buSzPts val="1800"/>
              <a:buChar char="○"/>
            </a:pPr>
            <a:r>
              <a:rPr lang="en" sz="1800"/>
              <a:t>distinguishing b/t HII and galaxy images → SegUNet</a:t>
            </a:r>
            <a:endParaRPr sz="1800"/>
          </a:p>
        </p:txBody>
      </p:sp>
      <p:pic>
        <p:nvPicPr>
          <p:cNvPr id="198" name="Google Shape;198;p30"/>
          <p:cNvPicPr preferRelativeResize="0"/>
          <p:nvPr/>
        </p:nvPicPr>
        <p:blipFill>
          <a:blip r:embed="rId3">
            <a:alphaModFix/>
          </a:blip>
          <a:stretch>
            <a:fillRect/>
          </a:stretch>
        </p:blipFill>
        <p:spPr>
          <a:xfrm>
            <a:off x="566913" y="1572185"/>
            <a:ext cx="3196125" cy="31961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2" name="Shape 202"/>
        <p:cNvGrpSpPr/>
        <p:nvPr/>
      </p:nvGrpSpPr>
      <p:grpSpPr>
        <a:xfrm>
          <a:off x="0" y="0"/>
          <a:ext cx="0" cy="0"/>
          <a:chOff x="0" y="0"/>
          <a:chExt cx="0" cy="0"/>
        </a:xfrm>
      </p:grpSpPr>
      <p:sp>
        <p:nvSpPr>
          <p:cNvPr id="203" name="Google Shape;203;p31"/>
          <p:cNvSpPr txBox="1"/>
          <p:nvPr>
            <p:ph idx="1" type="body"/>
          </p:nvPr>
        </p:nvSpPr>
        <p:spPr>
          <a:xfrm>
            <a:off x="311700" y="4459175"/>
            <a:ext cx="8667300" cy="60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Notable features from two filters, at 2000 vs 6000 arcseconds (left) and bounded segmentation (right)</a:t>
            </a:r>
            <a:endParaRPr/>
          </a:p>
        </p:txBody>
      </p:sp>
      <p:pic>
        <p:nvPicPr>
          <p:cNvPr id="204" name="Google Shape;204;p31"/>
          <p:cNvPicPr preferRelativeResize="0"/>
          <p:nvPr/>
        </p:nvPicPr>
        <p:blipFill>
          <a:blip r:embed="rId3">
            <a:alphaModFix/>
          </a:blip>
          <a:stretch>
            <a:fillRect/>
          </a:stretch>
        </p:blipFill>
        <p:spPr>
          <a:xfrm>
            <a:off x="1720750" y="562738"/>
            <a:ext cx="5445652" cy="3404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Outline</a:t>
            </a:r>
            <a:endParaRPr/>
          </a:p>
        </p:txBody>
      </p:sp>
      <p:sp>
        <p:nvSpPr>
          <p:cNvPr id="71" name="Google Shape;71;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Overview of HII regions</a:t>
            </a:r>
            <a:endParaRPr sz="1800"/>
          </a:p>
          <a:p>
            <a:pPr indent="-342900" lvl="1" marL="914400" rtl="0" algn="l">
              <a:spcBef>
                <a:spcPts val="0"/>
              </a:spcBef>
              <a:spcAft>
                <a:spcPts val="0"/>
              </a:spcAft>
              <a:buSzPts val="1800"/>
              <a:buChar char="○"/>
            </a:pPr>
            <a:r>
              <a:rPr lang="en" sz="1800"/>
              <a:t>What are HII regions?</a:t>
            </a:r>
            <a:endParaRPr sz="1800"/>
          </a:p>
          <a:p>
            <a:pPr indent="-342900" lvl="1" marL="914400" rtl="0" algn="l">
              <a:spcBef>
                <a:spcPts val="0"/>
              </a:spcBef>
              <a:spcAft>
                <a:spcPts val="0"/>
              </a:spcAft>
              <a:buSzPts val="1800"/>
              <a:buChar char="○"/>
            </a:pPr>
            <a:r>
              <a:rPr lang="en" sz="1800"/>
              <a:t>Why are they important?</a:t>
            </a:r>
            <a:endParaRPr sz="1800"/>
          </a:p>
          <a:p>
            <a:pPr indent="-342900" lvl="0" marL="457200" rtl="0" algn="l">
              <a:spcBef>
                <a:spcPts val="0"/>
              </a:spcBef>
              <a:spcAft>
                <a:spcPts val="0"/>
              </a:spcAft>
              <a:buSzPts val="1800"/>
              <a:buChar char="●"/>
            </a:pPr>
            <a:r>
              <a:rPr lang="en" sz="1800"/>
              <a:t>Pipeline methodology</a:t>
            </a:r>
            <a:endParaRPr sz="1800"/>
          </a:p>
          <a:p>
            <a:pPr indent="-342900" lvl="0" marL="457200" rtl="0" algn="l">
              <a:spcBef>
                <a:spcPts val="0"/>
              </a:spcBef>
              <a:spcAft>
                <a:spcPts val="0"/>
              </a:spcAft>
              <a:buSzPts val="1800"/>
              <a:buChar char="●"/>
            </a:pPr>
            <a:r>
              <a:rPr lang="en" sz="1800"/>
              <a:t>Results</a:t>
            </a:r>
            <a:endParaRPr sz="1800"/>
          </a:p>
          <a:p>
            <a:pPr indent="-342900" lvl="0" marL="457200" rtl="0" algn="l">
              <a:spcBef>
                <a:spcPts val="0"/>
              </a:spcBef>
              <a:spcAft>
                <a:spcPts val="0"/>
              </a:spcAft>
              <a:buSzPts val="1800"/>
              <a:buChar char="●"/>
            </a:pPr>
            <a:r>
              <a:rPr lang="en" sz="1800"/>
              <a:t>Future directions</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8" name="Shape 208"/>
        <p:cNvGrpSpPr/>
        <p:nvPr/>
      </p:nvGrpSpPr>
      <p:grpSpPr>
        <a:xfrm>
          <a:off x="0" y="0"/>
          <a:ext cx="0" cy="0"/>
          <a:chOff x="0" y="0"/>
          <a:chExt cx="0" cy="0"/>
        </a:xfrm>
      </p:grpSpPr>
      <p:sp>
        <p:nvSpPr>
          <p:cNvPr id="209" name="Google Shape;209;p32"/>
          <p:cNvSpPr txBox="1"/>
          <p:nvPr>
            <p:ph idx="1" type="body"/>
          </p:nvPr>
        </p:nvSpPr>
        <p:spPr>
          <a:xfrm>
            <a:off x="311700" y="4459175"/>
            <a:ext cx="8667300" cy="60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Prospective HII Regions identified with pipeline, cross-verified with citizen science catalog</a:t>
            </a:r>
            <a:endParaRPr/>
          </a:p>
        </p:txBody>
      </p:sp>
      <p:pic>
        <p:nvPicPr>
          <p:cNvPr id="210" name="Google Shape;210;p32"/>
          <p:cNvPicPr preferRelativeResize="0"/>
          <p:nvPr/>
        </p:nvPicPr>
        <p:blipFill>
          <a:blip r:embed="rId3">
            <a:alphaModFix/>
          </a:blip>
          <a:stretch>
            <a:fillRect/>
          </a:stretch>
        </p:blipFill>
        <p:spPr>
          <a:xfrm>
            <a:off x="2766450" y="361125"/>
            <a:ext cx="3611100" cy="3611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Purpose</a:t>
            </a:r>
            <a:endParaRPr/>
          </a:p>
        </p:txBody>
      </p:sp>
      <p:sp>
        <p:nvSpPr>
          <p:cNvPr id="77" name="Google Shape;77;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Creating a pipeline to distinguish HII regions from galaxies</a:t>
            </a:r>
            <a:endParaRPr sz="1800"/>
          </a:p>
          <a:p>
            <a:pPr indent="-342900" lvl="0" marL="457200" rtl="0" algn="l">
              <a:spcBef>
                <a:spcPts val="0"/>
              </a:spcBef>
              <a:spcAft>
                <a:spcPts val="0"/>
              </a:spcAft>
              <a:buSzPts val="1800"/>
              <a:buChar char="●"/>
            </a:pPr>
            <a:r>
              <a:rPr lang="en" sz="1800"/>
              <a:t>Use </a:t>
            </a:r>
            <a:r>
              <a:rPr lang="en" sz="1800"/>
              <a:t>pipeline</a:t>
            </a:r>
            <a:r>
              <a:rPr lang="en" sz="1800"/>
              <a:t> to create repository of HII regions</a:t>
            </a:r>
            <a:endParaRPr sz="1800"/>
          </a:p>
          <a:p>
            <a:pPr indent="-342900" lvl="0" marL="457200" rtl="0" algn="l">
              <a:spcBef>
                <a:spcPts val="0"/>
              </a:spcBef>
              <a:spcAft>
                <a:spcPts val="0"/>
              </a:spcAft>
              <a:buSzPts val="1800"/>
              <a:buChar char="●"/>
            </a:pPr>
            <a:r>
              <a:rPr lang="en" sz="1800"/>
              <a:t>Maximize efficiency for general application/large area-processing</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are HII regions?</a:t>
            </a:r>
            <a:endParaRPr/>
          </a:p>
        </p:txBody>
      </p:sp>
      <p:sp>
        <p:nvSpPr>
          <p:cNvPr id="83" name="Google Shape;83;p16"/>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84" name="Google Shape;84;p16"/>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Ionized hydrogen gas clouds surrounding O or B type stars</a:t>
            </a:r>
            <a:endParaRPr sz="1800"/>
          </a:p>
          <a:p>
            <a:pPr indent="-342900" lvl="0" marL="457200" rtl="0" algn="l">
              <a:spcBef>
                <a:spcPts val="0"/>
              </a:spcBef>
              <a:spcAft>
                <a:spcPts val="0"/>
              </a:spcAft>
              <a:buSzPts val="1800"/>
              <a:buChar char="●"/>
            </a:pPr>
            <a:r>
              <a:rPr lang="en" sz="1800"/>
              <a:t>produce forbidden line spectra (21 - 22 μm)</a:t>
            </a:r>
            <a:endParaRPr sz="1800"/>
          </a:p>
        </p:txBody>
      </p:sp>
      <p:pic>
        <p:nvPicPr>
          <p:cNvPr id="85" name="Google Shape;85;p16"/>
          <p:cNvPicPr preferRelativeResize="0"/>
          <p:nvPr/>
        </p:nvPicPr>
        <p:blipFill rotWithShape="1">
          <a:blip r:embed="rId3">
            <a:alphaModFix/>
          </a:blip>
          <a:srcRect b="10845" l="13049" r="7186" t="15920"/>
          <a:stretch/>
        </p:blipFill>
        <p:spPr>
          <a:xfrm>
            <a:off x="679363" y="1573125"/>
            <a:ext cx="3264576" cy="3147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 and Data</a:t>
            </a:r>
            <a:endParaRPr/>
          </a:p>
        </p:txBody>
      </p:sp>
      <p:sp>
        <p:nvSpPr>
          <p:cNvPr id="91" name="Google Shape;91;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Datasets: images captured using WISE telescope</a:t>
            </a:r>
            <a:endParaRPr sz="1800"/>
          </a:p>
          <a:p>
            <a:pPr indent="-342900" lvl="1" marL="914400" rtl="0" algn="l">
              <a:spcBef>
                <a:spcPts val="0"/>
              </a:spcBef>
              <a:spcAft>
                <a:spcPts val="0"/>
              </a:spcAft>
              <a:buSzPts val="1800"/>
              <a:buChar char="○"/>
            </a:pPr>
            <a:r>
              <a:rPr lang="en" sz="1800"/>
              <a:t>Galaxy coordinates from GalaxyZoo 2nd data release</a:t>
            </a:r>
            <a:endParaRPr sz="1800"/>
          </a:p>
          <a:p>
            <a:pPr indent="-342900" lvl="1" marL="914400" rtl="0" algn="l">
              <a:spcBef>
                <a:spcPts val="0"/>
              </a:spcBef>
              <a:spcAft>
                <a:spcPts val="0"/>
              </a:spcAft>
              <a:buSzPts val="1800"/>
              <a:buChar char="○"/>
            </a:pPr>
            <a:r>
              <a:rPr lang="en" sz="1800"/>
              <a:t>HII region coordinates from Anderson et. al</a:t>
            </a:r>
            <a:endParaRPr sz="1800"/>
          </a:p>
          <a:p>
            <a:pPr indent="-342900" lvl="2" marL="1371600" rtl="0" algn="l">
              <a:spcBef>
                <a:spcPts val="0"/>
              </a:spcBef>
              <a:spcAft>
                <a:spcPts val="0"/>
              </a:spcAft>
              <a:buSzPts val="1800"/>
              <a:buChar char="■"/>
            </a:pPr>
            <a:r>
              <a:rPr lang="en" sz="1800"/>
              <a:t>uses forbidden and radio recombination lines to identify HII regions</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Classification Pipeline: Overview</a:t>
            </a:r>
            <a:endParaRPr/>
          </a:p>
        </p:txBody>
      </p:sp>
      <p:sp>
        <p:nvSpPr>
          <p:cNvPr id="97" name="Google Shape;97;p1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Recursive grid division</a:t>
            </a:r>
            <a:endParaRPr sz="1800"/>
          </a:p>
          <a:p>
            <a:pPr indent="-342900" lvl="1" marL="914400" rtl="0" algn="l">
              <a:spcBef>
                <a:spcPts val="0"/>
              </a:spcBef>
              <a:spcAft>
                <a:spcPts val="0"/>
              </a:spcAft>
              <a:buSzPts val="1800"/>
              <a:buChar char="○"/>
            </a:pPr>
            <a:r>
              <a:rPr lang="en" sz="1800"/>
              <a:t>starts at 1200 arcseconds</a:t>
            </a:r>
            <a:endParaRPr sz="1800"/>
          </a:p>
          <a:p>
            <a:pPr indent="-342900" lvl="1" marL="914400" rtl="0" algn="l">
              <a:spcBef>
                <a:spcPts val="0"/>
              </a:spcBef>
              <a:spcAft>
                <a:spcPts val="0"/>
              </a:spcAft>
              <a:buSzPts val="1800"/>
              <a:buChar char="○"/>
            </a:pPr>
            <a:r>
              <a:rPr lang="en" sz="1800"/>
              <a:t>splits image into grid</a:t>
            </a:r>
            <a:endParaRPr sz="1800"/>
          </a:p>
          <a:p>
            <a:pPr indent="-342900" lvl="0" marL="457200" rtl="0" algn="l">
              <a:spcBef>
                <a:spcPts val="0"/>
              </a:spcBef>
              <a:spcAft>
                <a:spcPts val="0"/>
              </a:spcAft>
              <a:buSzPts val="1800"/>
              <a:buChar char="●"/>
            </a:pPr>
            <a:r>
              <a:rPr lang="en" sz="1800"/>
              <a:t>G</a:t>
            </a:r>
            <a:r>
              <a:rPr lang="en" sz="1800"/>
              <a:t>radient filter over brightness</a:t>
            </a:r>
            <a:endParaRPr sz="1800"/>
          </a:p>
          <a:p>
            <a:pPr indent="-342900" lvl="1" marL="914400" rtl="0" algn="l">
              <a:spcBef>
                <a:spcPts val="0"/>
              </a:spcBef>
              <a:spcAft>
                <a:spcPts val="0"/>
              </a:spcAft>
              <a:buSzPts val="1800"/>
              <a:buChar char="○"/>
            </a:pPr>
            <a:r>
              <a:rPr lang="en" sz="1800"/>
              <a:t>per grid unit, look for appreciable gas structure</a:t>
            </a:r>
            <a:endParaRPr sz="1800"/>
          </a:p>
          <a:p>
            <a:pPr indent="-342900" lvl="0" marL="457200" rtl="0" algn="l">
              <a:spcBef>
                <a:spcPts val="0"/>
              </a:spcBef>
              <a:spcAft>
                <a:spcPts val="0"/>
              </a:spcAft>
              <a:buSzPts val="1800"/>
              <a:buChar char="●"/>
            </a:pPr>
            <a:r>
              <a:rPr lang="en" sz="1800"/>
              <a:t>Convolutional neural net:</a:t>
            </a:r>
            <a:endParaRPr sz="1800"/>
          </a:p>
          <a:p>
            <a:pPr indent="-342900" lvl="1" marL="914400" rtl="0" algn="l">
              <a:spcBef>
                <a:spcPts val="0"/>
              </a:spcBef>
              <a:spcAft>
                <a:spcPts val="0"/>
              </a:spcAft>
              <a:buSzPts val="1800"/>
              <a:buChar char="○"/>
            </a:pPr>
            <a:r>
              <a:rPr lang="en" sz="1800"/>
              <a:t>modified from AlexNet, fewer dense neurons/kernel params</a:t>
            </a:r>
            <a:endParaRPr sz="1800"/>
          </a:p>
          <a:p>
            <a:pPr indent="-342900" lvl="1" marL="914400" rtl="0" algn="l">
              <a:spcBef>
                <a:spcPts val="0"/>
              </a:spcBef>
              <a:spcAft>
                <a:spcPts val="0"/>
              </a:spcAft>
              <a:buSzPts val="1800"/>
              <a:buChar char="○"/>
            </a:pPr>
            <a:r>
              <a:rPr lang="en" sz="1800"/>
              <a:t>data augmentation</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Classification </a:t>
            </a:r>
            <a:r>
              <a:rPr lang="en"/>
              <a:t>Pipeline: Gradient Filter</a:t>
            </a:r>
            <a:endParaRPr/>
          </a:p>
        </p:txBody>
      </p:sp>
      <p:sp>
        <p:nvSpPr>
          <p:cNvPr id="103" name="Google Shape;103;p1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Reduces computational load</a:t>
            </a:r>
            <a:endParaRPr sz="1800"/>
          </a:p>
          <a:p>
            <a:pPr indent="-342900" lvl="1" marL="914400" rtl="0" algn="l">
              <a:spcBef>
                <a:spcPts val="0"/>
              </a:spcBef>
              <a:spcAft>
                <a:spcPts val="0"/>
              </a:spcAft>
              <a:buSzPts val="1800"/>
              <a:buChar char="○"/>
            </a:pPr>
            <a:r>
              <a:rPr lang="en" sz="1800"/>
              <a:t>drops ~94% random images</a:t>
            </a:r>
            <a:endParaRPr sz="1800"/>
          </a:p>
          <a:p>
            <a:pPr indent="-342900" lvl="1" marL="914400" rtl="0" algn="l">
              <a:spcBef>
                <a:spcPts val="0"/>
              </a:spcBef>
              <a:spcAft>
                <a:spcPts val="0"/>
              </a:spcAft>
              <a:buSzPts val="1800"/>
              <a:buChar char="○"/>
            </a:pPr>
            <a:r>
              <a:rPr lang="en" sz="1800"/>
              <a:t>targets: noise, distant points (unclassifiable)</a:t>
            </a:r>
            <a:endParaRPr sz="1800"/>
          </a:p>
          <a:p>
            <a:pPr indent="-342900" lvl="0" marL="457200" rtl="0" algn="l">
              <a:spcBef>
                <a:spcPts val="0"/>
              </a:spcBef>
              <a:spcAft>
                <a:spcPts val="0"/>
              </a:spcAft>
              <a:buSzPts val="1800"/>
              <a:buChar char="●"/>
            </a:pPr>
            <a:r>
              <a:rPr lang="en" sz="1800"/>
              <a:t>Isolates gradients of observable length (gaseous structure)</a:t>
            </a:r>
            <a:endParaRPr sz="1800"/>
          </a:p>
          <a:p>
            <a:pPr indent="-342900" lvl="1" marL="914400" rtl="0" algn="l">
              <a:spcBef>
                <a:spcPts val="0"/>
              </a:spcBef>
              <a:spcAft>
                <a:spcPts val="0"/>
              </a:spcAft>
              <a:buSzPts val="1800"/>
              <a:buChar char="○"/>
            </a:pPr>
            <a:r>
              <a:rPr lang="en" sz="1800"/>
              <a:t>Vectors normalized </a:t>
            </a:r>
            <a:endParaRPr sz="1800"/>
          </a:p>
          <a:p>
            <a:pPr indent="-342900" lvl="1" marL="914400" rtl="0" algn="l">
              <a:spcBef>
                <a:spcPts val="0"/>
              </a:spcBef>
              <a:spcAft>
                <a:spcPts val="0"/>
              </a:spcAft>
              <a:buSzPts val="1800"/>
              <a:buChar char="○"/>
            </a:pPr>
            <a:r>
              <a:rPr lang="en" sz="1800"/>
              <a:t>Magnitude of higher vectors thresholded → indicates potential HII region candidate</a:t>
            </a:r>
            <a:endParaRPr sz="1800"/>
          </a:p>
        </p:txBody>
      </p:sp>
      <p:pic>
        <p:nvPicPr>
          <p:cNvPr id="104" name="Google Shape;104;p19"/>
          <p:cNvPicPr preferRelativeResize="0"/>
          <p:nvPr/>
        </p:nvPicPr>
        <p:blipFill rotWithShape="1">
          <a:blip r:embed="rId3">
            <a:alphaModFix/>
          </a:blip>
          <a:srcRect b="0" l="2157" r="6023" t="-2207"/>
          <a:stretch/>
        </p:blipFill>
        <p:spPr>
          <a:xfrm>
            <a:off x="369500" y="2042825"/>
            <a:ext cx="3581551" cy="2684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Classification Pipeline</a:t>
            </a:r>
            <a:endParaRPr/>
          </a:p>
        </p:txBody>
      </p:sp>
      <p:grpSp>
        <p:nvGrpSpPr>
          <p:cNvPr id="110" name="Google Shape;110;p20"/>
          <p:cNvGrpSpPr/>
          <p:nvPr/>
        </p:nvGrpSpPr>
        <p:grpSpPr>
          <a:xfrm>
            <a:off x="540304" y="1123960"/>
            <a:ext cx="8249930" cy="1818960"/>
            <a:chOff x="-3503400" y="2571750"/>
            <a:chExt cx="19123621" cy="4159525"/>
          </a:xfrm>
        </p:grpSpPr>
        <p:grpSp>
          <p:nvGrpSpPr>
            <p:cNvPr id="111" name="Google Shape;111;p20"/>
            <p:cNvGrpSpPr/>
            <p:nvPr/>
          </p:nvGrpSpPr>
          <p:grpSpPr>
            <a:xfrm>
              <a:off x="-3503400" y="2658575"/>
              <a:ext cx="2803200" cy="4072700"/>
              <a:chOff x="15810525" y="10676925"/>
              <a:chExt cx="2803200" cy="4072700"/>
            </a:xfrm>
          </p:grpSpPr>
          <p:pic>
            <p:nvPicPr>
              <p:cNvPr id="112" name="Google Shape;112;p20"/>
              <p:cNvPicPr preferRelativeResize="0"/>
              <p:nvPr/>
            </p:nvPicPr>
            <p:blipFill rotWithShape="1">
              <a:blip r:embed="rId3">
                <a:alphaModFix/>
              </a:blip>
              <a:srcRect b="13594" l="4018" r="53044" t="9381"/>
              <a:stretch/>
            </p:blipFill>
            <p:spPr>
              <a:xfrm>
                <a:off x="15810525" y="10676925"/>
                <a:ext cx="2727149" cy="2751799"/>
              </a:xfrm>
              <a:prstGeom prst="rect">
                <a:avLst/>
              </a:prstGeom>
              <a:noFill/>
              <a:ln>
                <a:noFill/>
              </a:ln>
            </p:spPr>
          </p:pic>
          <p:sp>
            <p:nvSpPr>
              <p:cNvPr id="113" name="Google Shape;113;p20"/>
              <p:cNvSpPr txBox="1"/>
              <p:nvPr/>
            </p:nvSpPr>
            <p:spPr>
              <a:xfrm>
                <a:off x="15886725" y="13428725"/>
                <a:ext cx="2727000" cy="132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Original image</a:t>
                </a:r>
                <a:endParaRPr/>
              </a:p>
            </p:txBody>
          </p:sp>
        </p:grpSp>
        <p:grpSp>
          <p:nvGrpSpPr>
            <p:cNvPr id="114" name="Google Shape;114;p20"/>
            <p:cNvGrpSpPr/>
            <p:nvPr/>
          </p:nvGrpSpPr>
          <p:grpSpPr>
            <a:xfrm>
              <a:off x="213750" y="2571750"/>
              <a:ext cx="8758577" cy="4152600"/>
              <a:chOff x="20149425" y="10614950"/>
              <a:chExt cx="8758577" cy="4152600"/>
            </a:xfrm>
          </p:grpSpPr>
          <p:grpSp>
            <p:nvGrpSpPr>
              <p:cNvPr id="115" name="Google Shape;115;p20"/>
              <p:cNvGrpSpPr/>
              <p:nvPr/>
            </p:nvGrpSpPr>
            <p:grpSpPr>
              <a:xfrm>
                <a:off x="20149425" y="10614950"/>
                <a:ext cx="8758577" cy="2875751"/>
                <a:chOff x="20149425" y="10614950"/>
                <a:chExt cx="8758577" cy="2875751"/>
              </a:xfrm>
            </p:grpSpPr>
            <p:pic>
              <p:nvPicPr>
                <p:cNvPr id="116" name="Google Shape;116;p20"/>
                <p:cNvPicPr preferRelativeResize="0"/>
                <p:nvPr/>
              </p:nvPicPr>
              <p:blipFill rotWithShape="1">
                <a:blip r:embed="rId4">
                  <a:alphaModFix/>
                </a:blip>
                <a:srcRect b="12603" l="3848" r="4298" t="7172"/>
                <a:stretch/>
              </p:blipFill>
              <p:spPr>
                <a:xfrm>
                  <a:off x="23054863" y="10614950"/>
                  <a:ext cx="5853139" cy="2875751"/>
                </a:xfrm>
                <a:prstGeom prst="rect">
                  <a:avLst/>
                </a:prstGeom>
                <a:noFill/>
                <a:ln>
                  <a:noFill/>
                </a:ln>
              </p:spPr>
            </p:pic>
            <p:pic>
              <p:nvPicPr>
                <p:cNvPr id="117" name="Google Shape;117;p20"/>
                <p:cNvPicPr preferRelativeResize="0"/>
                <p:nvPr/>
              </p:nvPicPr>
              <p:blipFill rotWithShape="1">
                <a:blip r:embed="rId5">
                  <a:alphaModFix/>
                </a:blip>
                <a:srcRect b="12761" l="3206" r="52692" t="7923"/>
                <a:stretch/>
              </p:blipFill>
              <p:spPr>
                <a:xfrm>
                  <a:off x="20149425" y="10634175"/>
                  <a:ext cx="2804750" cy="2837300"/>
                </a:xfrm>
                <a:prstGeom prst="rect">
                  <a:avLst/>
                </a:prstGeom>
                <a:noFill/>
                <a:ln>
                  <a:noFill/>
                </a:ln>
              </p:spPr>
            </p:pic>
          </p:grpSp>
          <p:sp>
            <p:nvSpPr>
              <p:cNvPr id="118" name="Google Shape;118;p20"/>
              <p:cNvSpPr txBox="1"/>
              <p:nvPr/>
            </p:nvSpPr>
            <p:spPr>
              <a:xfrm>
                <a:off x="20618425" y="13446650"/>
                <a:ext cx="7925100" cy="132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Recursive grid division and focus using brightness gradient</a:t>
                </a:r>
                <a:endParaRPr/>
              </a:p>
            </p:txBody>
          </p:sp>
        </p:grpSp>
        <p:cxnSp>
          <p:nvCxnSpPr>
            <p:cNvPr id="119" name="Google Shape;119;p20"/>
            <p:cNvCxnSpPr/>
            <p:nvPr/>
          </p:nvCxnSpPr>
          <p:spPr>
            <a:xfrm>
              <a:off x="-695875" y="3970625"/>
              <a:ext cx="944100" cy="9000"/>
            </a:xfrm>
            <a:prstGeom prst="straightConnector1">
              <a:avLst/>
            </a:prstGeom>
            <a:noFill/>
            <a:ln cap="flat" cmpd="sng" w="38100">
              <a:solidFill>
                <a:srgbClr val="44546A"/>
              </a:solidFill>
              <a:prstDash val="solid"/>
              <a:round/>
              <a:headEnd len="med" w="med" type="none"/>
              <a:tailEnd len="med" w="med" type="triangle"/>
            </a:ln>
          </p:spPr>
        </p:cxnSp>
        <p:cxnSp>
          <p:nvCxnSpPr>
            <p:cNvPr id="120" name="Google Shape;120;p20"/>
            <p:cNvCxnSpPr/>
            <p:nvPr/>
          </p:nvCxnSpPr>
          <p:spPr>
            <a:xfrm>
              <a:off x="9014075" y="4012050"/>
              <a:ext cx="944100" cy="9000"/>
            </a:xfrm>
            <a:prstGeom prst="straightConnector1">
              <a:avLst/>
            </a:prstGeom>
            <a:noFill/>
            <a:ln cap="flat" cmpd="sng" w="38100">
              <a:solidFill>
                <a:srgbClr val="44546A"/>
              </a:solidFill>
              <a:prstDash val="solid"/>
              <a:round/>
              <a:headEnd len="med" w="med" type="none"/>
              <a:tailEnd len="med" w="med" type="triangle"/>
            </a:ln>
          </p:spPr>
        </p:cxnSp>
        <p:grpSp>
          <p:nvGrpSpPr>
            <p:cNvPr id="121" name="Google Shape;121;p20"/>
            <p:cNvGrpSpPr/>
            <p:nvPr/>
          </p:nvGrpSpPr>
          <p:grpSpPr>
            <a:xfrm>
              <a:off x="9767221" y="2621300"/>
              <a:ext cx="5853000" cy="4083184"/>
              <a:chOff x="28166746" y="10657575"/>
              <a:chExt cx="5853000" cy="4083184"/>
            </a:xfrm>
          </p:grpSpPr>
          <p:sp>
            <p:nvSpPr>
              <p:cNvPr id="122" name="Google Shape;122;p20"/>
              <p:cNvSpPr txBox="1"/>
              <p:nvPr/>
            </p:nvSpPr>
            <p:spPr>
              <a:xfrm>
                <a:off x="28166746" y="13419859"/>
                <a:ext cx="5853000" cy="132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CNN classification, label weighted by zoom</a:t>
                </a:r>
                <a:endParaRPr/>
              </a:p>
            </p:txBody>
          </p:sp>
          <p:pic>
            <p:nvPicPr>
              <p:cNvPr id="123" name="Google Shape;123;p20"/>
              <p:cNvPicPr preferRelativeResize="0"/>
              <p:nvPr/>
            </p:nvPicPr>
            <p:blipFill rotWithShape="1">
              <a:blip r:embed="rId6">
                <a:alphaModFix/>
              </a:blip>
              <a:srcRect b="22524" l="9648" r="8168" t="2220"/>
              <a:stretch/>
            </p:blipFill>
            <p:spPr>
              <a:xfrm>
                <a:off x="28448425" y="10657575"/>
                <a:ext cx="5246827" cy="2707649"/>
              </a:xfrm>
              <a:prstGeom prst="rect">
                <a:avLst/>
              </a:prstGeom>
              <a:noFill/>
              <a:ln>
                <a:noFill/>
              </a:ln>
            </p:spPr>
          </p:pic>
        </p:grpSp>
      </p:grpSp>
      <p:sp>
        <p:nvSpPr>
          <p:cNvPr id="124" name="Google Shape;124;p20"/>
          <p:cNvSpPr txBox="1"/>
          <p:nvPr/>
        </p:nvSpPr>
        <p:spPr>
          <a:xfrm>
            <a:off x="5161400" y="522773"/>
            <a:ext cx="2075400" cy="46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t>appreciable structure found?</a:t>
            </a:r>
            <a:endParaRPr i="1"/>
          </a:p>
        </p:txBody>
      </p:sp>
      <p:sp>
        <p:nvSpPr>
          <p:cNvPr id="125" name="Google Shape;125;p20"/>
          <p:cNvSpPr/>
          <p:nvPr/>
        </p:nvSpPr>
        <p:spPr>
          <a:xfrm rot="5400000">
            <a:off x="3855500" y="-610350"/>
            <a:ext cx="1014900" cy="7978500"/>
          </a:xfrm>
          <a:prstGeom prst="curvedLeftArrow">
            <a:avLst>
              <a:gd fmla="val 0" name="adj1"/>
              <a:gd fmla="val 25066" name="adj2"/>
              <a:gd fmla="val 26242"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txBox="1"/>
          <p:nvPr/>
        </p:nvSpPr>
        <p:spPr>
          <a:xfrm>
            <a:off x="3325250" y="3369723"/>
            <a:ext cx="2075400" cy="46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t>HII region found?</a:t>
            </a:r>
            <a:endParaRPr i="1"/>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Pipeline: Convolutional Neural Net (CNN)</a:t>
            </a:r>
            <a:endParaRPr/>
          </a:p>
        </p:txBody>
      </p:sp>
      <p:sp>
        <p:nvSpPr>
          <p:cNvPr id="132" name="Google Shape;132;p21"/>
          <p:cNvSpPr txBox="1"/>
          <p:nvPr>
            <p:ph idx="1" type="body"/>
          </p:nvPr>
        </p:nvSpPr>
        <p:spPr>
          <a:xfrm>
            <a:off x="4644675" y="500925"/>
            <a:ext cx="4166400" cy="444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Current architecture: segmentation, alongside </a:t>
            </a:r>
            <a:r>
              <a:rPr lang="en" sz="1800"/>
              <a:t>8 layers feature extraction, 2 layers fully connected, dropout + softmax</a:t>
            </a:r>
            <a:endParaRPr sz="1800"/>
          </a:p>
          <a:p>
            <a:pPr indent="-342900" lvl="1" marL="914400" rtl="0" algn="l">
              <a:spcBef>
                <a:spcPts val="0"/>
              </a:spcBef>
              <a:spcAft>
                <a:spcPts val="0"/>
              </a:spcAft>
              <a:buSzPts val="1800"/>
              <a:buChar char="○"/>
            </a:pPr>
            <a:r>
              <a:rPr lang="en" sz="1800"/>
              <a:t>10% fewer dense-layer (classification) neurons than standard layers for similar dataset size</a:t>
            </a:r>
            <a:endParaRPr sz="1800"/>
          </a:p>
          <a:p>
            <a:pPr indent="-342900" lvl="1" marL="914400" rtl="0" algn="l">
              <a:spcBef>
                <a:spcPts val="0"/>
              </a:spcBef>
              <a:spcAft>
                <a:spcPts val="0"/>
              </a:spcAft>
              <a:buSzPts val="1800"/>
              <a:buChar char="○"/>
            </a:pPr>
            <a:r>
              <a:rPr lang="en" sz="1800"/>
              <a:t>reduced feature extraction window to 3x3 from a 5x5</a:t>
            </a:r>
            <a:endParaRPr sz="1800"/>
          </a:p>
          <a:p>
            <a:pPr indent="-342900" lvl="0" marL="457200" rtl="0" algn="l">
              <a:spcBef>
                <a:spcPts val="0"/>
              </a:spcBef>
              <a:spcAft>
                <a:spcPts val="0"/>
              </a:spcAft>
              <a:buSzPts val="1800"/>
              <a:buChar char="●"/>
            </a:pPr>
            <a:r>
              <a:rPr lang="en" sz="1800"/>
              <a:t>Dataset simple → less params </a:t>
            </a:r>
            <a:endParaRPr sz="1800"/>
          </a:p>
          <a:p>
            <a:pPr indent="-342900" lvl="1" marL="914400" rtl="0" algn="l">
              <a:spcBef>
                <a:spcPts val="0"/>
              </a:spcBef>
              <a:spcAft>
                <a:spcPts val="0"/>
              </a:spcAft>
              <a:buSzPts val="1800"/>
              <a:buChar char="○"/>
            </a:pPr>
            <a:r>
              <a:rPr lang="en" sz="1800"/>
              <a:t>only single color channel (images at W3 passband)</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BF5700"/>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